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88" r:id="rId4"/>
    <p:sldId id="296" r:id="rId5"/>
    <p:sldId id="260" r:id="rId6"/>
    <p:sldId id="297" r:id="rId7"/>
    <p:sldId id="299" r:id="rId8"/>
    <p:sldId id="324" r:id="rId9"/>
    <p:sldId id="326" r:id="rId10"/>
    <p:sldId id="303" r:id="rId11"/>
    <p:sldId id="304" r:id="rId12"/>
    <p:sldId id="318" r:id="rId13"/>
    <p:sldId id="306" r:id="rId14"/>
    <p:sldId id="312" r:id="rId15"/>
    <p:sldId id="315" r:id="rId16"/>
    <p:sldId id="308" r:id="rId17"/>
    <p:sldId id="325" r:id="rId18"/>
    <p:sldId id="321" r:id="rId19"/>
    <p:sldId id="323" r:id="rId20"/>
    <p:sldId id="309" r:id="rId21"/>
    <p:sldId id="317" r:id="rId22"/>
    <p:sldId id="310" r:id="rId23"/>
    <p:sldId id="291" r:id="rId24"/>
    <p:sldId id="322" r:id="rId25"/>
    <p:sldId id="319" r:id="rId26"/>
    <p:sldId id="316" r:id="rId27"/>
    <p:sldId id="311" r:id="rId28"/>
    <p:sldId id="314" r:id="rId29"/>
    <p:sldId id="29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5E4819B-182F-485C-9AB4-BA7CA81C9DB5}">
          <p14:sldIdLst>
            <p14:sldId id="287"/>
            <p14:sldId id="288"/>
            <p14:sldId id="296"/>
            <p14:sldId id="260"/>
            <p14:sldId id="297"/>
            <p14:sldId id="299"/>
            <p14:sldId id="324"/>
            <p14:sldId id="326"/>
            <p14:sldId id="303"/>
            <p14:sldId id="304"/>
            <p14:sldId id="318"/>
            <p14:sldId id="306"/>
            <p14:sldId id="312"/>
            <p14:sldId id="315"/>
            <p14:sldId id="308"/>
            <p14:sldId id="325"/>
            <p14:sldId id="321"/>
            <p14:sldId id="323"/>
            <p14:sldId id="309"/>
            <p14:sldId id="317"/>
            <p14:sldId id="310"/>
            <p14:sldId id="291"/>
            <p14:sldId id="322"/>
            <p14:sldId id="319"/>
            <p14:sldId id="316"/>
            <p14:sldId id="311"/>
            <p14:sldId id="314"/>
          </p14:sldIdLst>
        </p14:section>
        <p14:section name="Template" id="{623A131E-BAED-47A4-8C85-697E52C9BD96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CD5"/>
    <a:srgbClr val="77BDFF"/>
    <a:srgbClr val="B6CCD4"/>
    <a:srgbClr val="162337"/>
    <a:srgbClr val="FFFFFF"/>
    <a:srgbClr val="001F60"/>
    <a:srgbClr val="2E3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77BDFF">
            <a:alpha val="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F4D70-FC10-4A00-AA7C-BDB587255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106BF1-D8AB-4111-8A61-F06085EF4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7BAC51-DEC9-47FA-9E5F-09E85BD3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CF0AF-F05C-407C-B234-BB33C6DE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CD7A8-2272-4E2F-AF32-F74E00B4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B83FE-321A-448E-9FF0-7B64EAFEE1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34" y="5057223"/>
            <a:ext cx="1512774" cy="1481689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BE7FA4-0F07-482A-BED2-CADBFBAE4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8" y="4501599"/>
            <a:ext cx="1606328" cy="2219876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1ACBF-D0E0-458D-82E8-D548B0E99F1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169443"/>
            <a:ext cx="1936610" cy="34655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70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6EDC4-6804-4CF7-B1FB-250EBDAE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80F24D-B0AF-4698-BEC3-4B78EA189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D8FCE-F230-4377-9126-D3DC2181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7592E-706B-4E71-BC99-3F7D9555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D34628-A6CC-477E-A959-C073C4EB4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0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76840-C40B-4042-8ACD-5EC39A3F3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3FC82-D517-49C3-83BF-B547360BC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A578B9-862F-4063-8BBE-06951460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0E67D-1842-4EFB-A656-3435152E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3E881-EA30-4259-9472-8BA76D40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25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0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0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777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6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655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23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9640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1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77BDFF">
            <a:alpha val="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C2F390-5F24-4DBB-9875-5FF7F5F4A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85" y="5786846"/>
            <a:ext cx="1008220" cy="987503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420B3-E693-4275-AAC2-AF912D489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5" y="5347303"/>
            <a:ext cx="918572" cy="1269427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49C9B8-CFB8-49E1-BA59-9A43F7C6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55" y="4506684"/>
            <a:ext cx="1088790" cy="19483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104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657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764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59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rgbClr val="77BDFF">
            <a:alpha val="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C2F390-5F24-4DBB-9875-5FF7F5F4AB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85" y="5786846"/>
            <a:ext cx="1008220" cy="987503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2420B3-E693-4275-AAC2-AF912D489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5" y="5347303"/>
            <a:ext cx="918572" cy="1269427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49C9B8-CFB8-49E1-BA59-9A43F7C679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655" y="4506684"/>
            <a:ext cx="1088790" cy="19483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08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25A08-5EAE-45FD-B66E-46A43F34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CC382-1881-4379-B68C-B17EE6864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6290A-1235-4A94-8F90-6CC134E2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1F81D-6C83-4A9D-856B-486994E2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AACD0-58F5-4BA1-977F-1C5A54D0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1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A74CC-6482-4AC0-9A93-D2F4B1DA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C361E-A2FD-4AC4-914C-59A5E8172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389DAC-F231-4F9B-AD40-F2B47F756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37710-97AD-42BD-A97D-9BBBB07E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03BDC-3B18-4E05-AC6E-ED2F12E47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54BDC-47AC-4AA0-87D5-6643F887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17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D9E8C-95BD-461C-B71A-F77040B4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53D392-8524-4B94-A7ED-7449FC98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4692BB-D751-43DF-AB99-B4B9429E5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DF912F-8430-43B9-8B03-7E6EA7A26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247D3D-255D-49D0-924D-1F8F4138B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27F879-60CE-43F1-8101-44AB1BCE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0F0140-9AA5-4E47-9C46-663651F7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5AAD8A-F7D5-4BEA-AAA6-1D285644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9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774A5-5A3F-43C1-83C2-CA6B66FB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B5B354-B917-471B-829C-D101ABD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B3A0FA-0856-4B16-AAB0-76953D04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EA815E-80BF-4C4E-801E-394A26DF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86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2BA34B-9B14-43F5-9BCD-712BC6CE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10F765-09E2-46B0-8742-5D67E794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72286-8C19-4CBF-8F97-E86E9305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9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CC40C-C70A-47FB-BAC7-70B81C1D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8BB05-F73A-412F-BE0F-2C45FFF34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852412-426C-4FB1-9292-E06E01B8F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15B73D-A738-4888-80A5-136D0491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971C3C-7AE0-45A4-AE62-1C5C01CF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63A9AE-8871-46C2-9EB2-7B66FEDA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17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B9C4C-5B08-4059-A879-B319DCAB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4853A8-C4EB-4842-93B7-697E8CB1E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4C6F9-A6C3-4516-BD99-6A898FBE9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A4FA8F-36B5-49F3-B3E8-EA71819F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58459-9C08-4F88-8B59-5A25ED5D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EBCDB9-4AC6-4D06-9243-E4C9A3A8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BDFF">
            <a:alpha val="3137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AA63B0-CA98-4D63-A623-6D0550FC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E22F12-DEAE-41A6-8945-6AF5FC8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69ECE-934D-4912-984B-778B6FDF3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73F1C-5B56-4A61-BA85-6EEF048532BD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16BF8-2FE5-4973-8A8E-3DAE51AFC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2E122-C494-41F0-A49A-40E7B74E7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DC58B-0BFA-47C7-B8C2-1737F7D3CC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6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F1DB-580D-4C78-9091-578679FDEF2F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580388" y="6560178"/>
            <a:ext cx="2611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solidFill>
                  <a:schemeClr val="accent1"/>
                </a:solidFill>
              </a:rPr>
              <a:t>Copyrightⓒ. Saebyeol Yu. 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18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BF66C9-389A-4026-9371-184A472A67DE}"/>
              </a:ext>
            </a:extLst>
          </p:cNvPr>
          <p:cNvSpPr txBox="1"/>
          <p:nvPr/>
        </p:nvSpPr>
        <p:spPr>
          <a:xfrm>
            <a:off x="669806" y="2967335"/>
            <a:ext cx="5878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Capstone Project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3AF3E0C-50E1-4D59-8AA5-0A4E96A881F6}"/>
              </a:ext>
            </a:extLst>
          </p:cNvPr>
          <p:cNvGrpSpPr/>
          <p:nvPr/>
        </p:nvGrpSpPr>
        <p:grpSpPr>
          <a:xfrm>
            <a:off x="795178" y="898864"/>
            <a:ext cx="5627788" cy="909665"/>
            <a:chOff x="819150" y="1440130"/>
            <a:chExt cx="6717788" cy="10858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B699DAC-6416-48D0-8F58-630E20F921F8}"/>
                </a:ext>
              </a:extLst>
            </p:cNvPr>
            <p:cNvGrpSpPr/>
            <p:nvPr/>
          </p:nvGrpSpPr>
          <p:grpSpPr>
            <a:xfrm>
              <a:off x="2498597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E3DD98A-B3C2-45C5-A649-4366B037944C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EF648199-F37D-4DA9-9B26-9DE690E859B3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6" name="이등변 삼각형 5">
                  <a:extLst>
                    <a:ext uri="{FF2B5EF4-FFF2-40B4-BE49-F238E27FC236}">
                      <a16:creationId xmlns:a16="http://schemas.microsoft.com/office/drawing/2014/main" id="{4853E4E6-4ACF-43C6-A93D-80E2D1775B4D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4D5BAE6-862E-4A92-9066-1F9252A1E388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9" name="이등변 삼각형 8">
                  <a:extLst>
                    <a:ext uri="{FF2B5EF4-FFF2-40B4-BE49-F238E27FC236}">
                      <a16:creationId xmlns:a16="http://schemas.microsoft.com/office/drawing/2014/main" id="{D9CC29DB-A5DA-4F71-94B1-4529AE54369D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0" name="이등변 삼각형 9">
                  <a:extLst>
                    <a:ext uri="{FF2B5EF4-FFF2-40B4-BE49-F238E27FC236}">
                      <a16:creationId xmlns:a16="http://schemas.microsoft.com/office/drawing/2014/main" id="{5F1AAED3-E599-42D9-ADA8-99E4DA037C74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96DAF32-A4DB-4DB0-BE14-F6792EAF3D89}"/>
                </a:ext>
              </a:extLst>
            </p:cNvPr>
            <p:cNvGrpSpPr/>
            <p:nvPr/>
          </p:nvGrpSpPr>
          <p:grpSpPr>
            <a:xfrm>
              <a:off x="819150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7745CA9-010F-41CC-9E39-AF51B814E5E7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844C5BA8-C5CD-40A7-952C-A53D7A3B7FB0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0E1327D6-3B8A-451C-9D25-3BD4791F2981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60A8638B-AD0E-40AA-8165-40F5F92962E2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1" name="이등변 삼각형 30">
                  <a:extLst>
                    <a:ext uri="{FF2B5EF4-FFF2-40B4-BE49-F238E27FC236}">
                      <a16:creationId xmlns:a16="http://schemas.microsoft.com/office/drawing/2014/main" id="{A673874D-6D0C-425D-B5FC-8C29FA607084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2" name="이등변 삼각형 31">
                  <a:extLst>
                    <a:ext uri="{FF2B5EF4-FFF2-40B4-BE49-F238E27FC236}">
                      <a16:creationId xmlns:a16="http://schemas.microsoft.com/office/drawing/2014/main" id="{031395FE-752F-47DC-B79E-D5334F871531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86F52D8-5FFB-4A45-ACDE-2814904C5699}"/>
                </a:ext>
              </a:extLst>
            </p:cNvPr>
            <p:cNvGrpSpPr/>
            <p:nvPr/>
          </p:nvGrpSpPr>
          <p:grpSpPr>
            <a:xfrm>
              <a:off x="4178043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FEC7B23-24B7-4A79-AF82-AC3B30EA4CD5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0" name="이등변 삼각형 39">
                  <a:extLst>
                    <a:ext uri="{FF2B5EF4-FFF2-40B4-BE49-F238E27FC236}">
                      <a16:creationId xmlns:a16="http://schemas.microsoft.com/office/drawing/2014/main" id="{CBBEE241-BC23-4CFC-992C-CE7F253A87BA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1" name="이등변 삼각형 40">
                  <a:extLst>
                    <a:ext uri="{FF2B5EF4-FFF2-40B4-BE49-F238E27FC236}">
                      <a16:creationId xmlns:a16="http://schemas.microsoft.com/office/drawing/2014/main" id="{60E8182E-490F-47C0-BD84-0F64E32D0478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EDB02EE-C7C5-4DDA-BCC0-B0CD1DAF0989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38" name="이등변 삼각형 37">
                  <a:extLst>
                    <a:ext uri="{FF2B5EF4-FFF2-40B4-BE49-F238E27FC236}">
                      <a16:creationId xmlns:a16="http://schemas.microsoft.com/office/drawing/2014/main" id="{DF1D39B6-9113-449A-BD7C-DF707E9CAE4C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9" name="이등변 삼각형 38">
                  <a:extLst>
                    <a:ext uri="{FF2B5EF4-FFF2-40B4-BE49-F238E27FC236}">
                      <a16:creationId xmlns:a16="http://schemas.microsoft.com/office/drawing/2014/main" id="{EA859CF1-7BAB-4304-BF79-BC051A9A43A8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760C894-EB09-47B5-802C-70FA7C70C1FF}"/>
                </a:ext>
              </a:extLst>
            </p:cNvPr>
            <p:cNvGrpSpPr/>
            <p:nvPr/>
          </p:nvGrpSpPr>
          <p:grpSpPr>
            <a:xfrm>
              <a:off x="5857489" y="1440130"/>
              <a:ext cx="1679449" cy="1085850"/>
              <a:chOff x="666750" y="1287730"/>
              <a:chExt cx="1679449" cy="108585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0811F963-F796-4860-A84C-B4BA4C4E422D}"/>
                  </a:ext>
                </a:extLst>
              </p:cNvPr>
              <p:cNvGrpSpPr/>
              <p:nvPr/>
            </p:nvGrpSpPr>
            <p:grpSpPr>
              <a:xfrm>
                <a:off x="666750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7" name="이등변 삼각형 46">
                  <a:extLst>
                    <a:ext uri="{FF2B5EF4-FFF2-40B4-BE49-F238E27FC236}">
                      <a16:creationId xmlns:a16="http://schemas.microsoft.com/office/drawing/2014/main" id="{114776A6-B070-4234-B16C-A590DA1674E7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8" name="이등변 삼각형 47">
                  <a:extLst>
                    <a:ext uri="{FF2B5EF4-FFF2-40B4-BE49-F238E27FC236}">
                      <a16:creationId xmlns:a16="http://schemas.microsoft.com/office/drawing/2014/main" id="{168BDBDC-6115-409A-8B4E-0931BF4C91AF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1E688D1-10B2-49D4-90DF-298D5D4D2554}"/>
                  </a:ext>
                </a:extLst>
              </p:cNvPr>
              <p:cNvGrpSpPr/>
              <p:nvPr/>
            </p:nvGrpSpPr>
            <p:grpSpPr>
              <a:xfrm>
                <a:off x="1506474" y="1287730"/>
                <a:ext cx="839725" cy="1085850"/>
                <a:chOff x="1817623" y="1485900"/>
                <a:chExt cx="839725" cy="1085850"/>
              </a:xfrm>
            </p:grpSpPr>
            <p:sp>
              <p:nvSpPr>
                <p:cNvPr id="45" name="이등변 삼각형 44">
                  <a:extLst>
                    <a:ext uri="{FF2B5EF4-FFF2-40B4-BE49-F238E27FC236}">
                      <a16:creationId xmlns:a16="http://schemas.microsoft.com/office/drawing/2014/main" id="{C53DC604-2B17-4936-90BE-D803BFF47088}"/>
                    </a:ext>
                  </a:extLst>
                </p:cNvPr>
                <p:cNvSpPr/>
                <p:nvPr/>
              </p:nvSpPr>
              <p:spPr>
                <a:xfrm rot="10800000">
                  <a:off x="1817624" y="1485900"/>
                  <a:ext cx="839724" cy="723900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0B2F94FB-C365-41E7-BD9D-5A78F43A19CA}"/>
                    </a:ext>
                  </a:extLst>
                </p:cNvPr>
                <p:cNvSpPr/>
                <p:nvPr/>
              </p:nvSpPr>
              <p:spPr>
                <a:xfrm>
                  <a:off x="1817623" y="1847850"/>
                  <a:ext cx="839724" cy="723900"/>
                </a:xfrm>
                <a:prstGeom prst="triangl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F19DB60-7F0A-478A-AEA2-FF653056F904}"/>
              </a:ext>
            </a:extLst>
          </p:cNvPr>
          <p:cNvCxnSpPr>
            <a:cxnSpLocks/>
          </p:cNvCxnSpPr>
          <p:nvPr/>
        </p:nvCxnSpPr>
        <p:spPr>
          <a:xfrm>
            <a:off x="719915" y="4090719"/>
            <a:ext cx="67295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31A765C-CE6E-4B2E-B297-181A02F4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07" y="0"/>
            <a:ext cx="5041593" cy="6858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00F9BF-B720-4B79-AD52-BF6288269DAA}"/>
              </a:ext>
            </a:extLst>
          </p:cNvPr>
          <p:cNvSpPr txBox="1"/>
          <p:nvPr/>
        </p:nvSpPr>
        <p:spPr>
          <a:xfrm>
            <a:off x="719915" y="4126141"/>
            <a:ext cx="2346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</a:rPr>
              <a:t>Life Sports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Total Solution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C4FAA7-C915-48E9-B046-3F6CB3EF7290}"/>
              </a:ext>
            </a:extLst>
          </p:cNvPr>
          <p:cNvSpPr txBox="1"/>
          <p:nvPr/>
        </p:nvSpPr>
        <p:spPr>
          <a:xfrm>
            <a:off x="4392161" y="4733933"/>
            <a:ext cx="2453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Team 11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dirty="0" err="1">
                <a:solidFill>
                  <a:prstClr val="white"/>
                </a:solidFill>
                <a:latin typeface="Arial"/>
              </a:rPr>
              <a:t>Geum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</a:rPr>
              <a:t> Kang Hyeon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</a:rPr>
              <a:t>Kong Chan Hyung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Lee </a:t>
            </a:r>
            <a:r>
              <a:rPr lang="en-US" altLang="ko-KR" sz="1400" b="1" dirty="0">
                <a:solidFill>
                  <a:prstClr val="white"/>
                </a:solidFill>
                <a:latin typeface="Arial"/>
              </a:rPr>
              <a:t>Dong Hyun</a:t>
            </a:r>
            <a:endParaRPr kumimoji="0" lang="en-US" altLang="ko-KR" sz="14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3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UI Design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4764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Web UI Design</a:t>
            </a:r>
            <a:endParaRPr lang="ko-KR" altLang="en-US" sz="4000" b="1" spc="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C09489-5ED6-414D-B2B0-BB40088C5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1" t="10865" r="3674"/>
          <a:stretch/>
        </p:blipFill>
        <p:spPr>
          <a:xfrm>
            <a:off x="6325431" y="1942766"/>
            <a:ext cx="5432575" cy="378533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C981F95-2FBA-457D-AC10-0E0B39CA8DBF}"/>
              </a:ext>
            </a:extLst>
          </p:cNvPr>
          <p:cNvGrpSpPr/>
          <p:nvPr/>
        </p:nvGrpSpPr>
        <p:grpSpPr>
          <a:xfrm>
            <a:off x="742950" y="1921931"/>
            <a:ext cx="5432576" cy="3806172"/>
            <a:chOff x="742950" y="1921931"/>
            <a:chExt cx="5432576" cy="38061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EB88A5-008F-4965-93ED-76350A4E7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70" t="10303" r="3213"/>
            <a:stretch/>
          </p:blipFill>
          <p:spPr>
            <a:xfrm>
              <a:off x="742950" y="1921931"/>
              <a:ext cx="5432576" cy="380617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F8B6F05-3DE7-420E-BD3A-31248E48CBA5}"/>
                </a:ext>
              </a:extLst>
            </p:cNvPr>
            <p:cNvSpPr/>
            <p:nvPr/>
          </p:nvSpPr>
          <p:spPr>
            <a:xfrm>
              <a:off x="828675" y="3755254"/>
              <a:ext cx="494098" cy="2041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35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UI Design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4687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App UI Design</a:t>
            </a:r>
            <a:endParaRPr lang="ko-KR" altLang="en-US" sz="4000" b="1" spc="6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45D051-7A1C-439D-B1A0-F7635B27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22" y="1994263"/>
            <a:ext cx="1897578" cy="360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BBCF20-0F99-43B6-B758-0EE9DFED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56" y="1994263"/>
            <a:ext cx="1897578" cy="36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064327-0140-44E6-A8D4-638AE19F9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88" y="1994263"/>
            <a:ext cx="1897578" cy="36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D0394AD-C44D-4A96-8E88-1FE20A7B57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8" y="1994263"/>
            <a:ext cx="1897578" cy="36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3FB40EA-5D81-4256-BF4F-692A0792C2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956" y="1994263"/>
            <a:ext cx="189757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726356" y="2705724"/>
            <a:ext cx="36343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Environment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black"/>
                </a:solidFill>
                <a:latin typeface="Arial"/>
              </a:rPr>
              <a:t>Setting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PART </a:t>
            </a:r>
            <a:r>
              <a:rPr lang="en-US" altLang="ko-KR" sz="6000" b="1" dirty="0">
                <a:solidFill>
                  <a:prstClr val="black"/>
                </a:solidFill>
                <a:latin typeface="Arial"/>
              </a:rPr>
              <a:t>4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7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244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Server</a:t>
            </a:r>
            <a:endParaRPr lang="ko-KR" altLang="en-US" sz="4000" b="1" spc="600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02593BB7-8D9D-416D-8C42-74FBE8CDD0A3}"/>
              </a:ext>
            </a:extLst>
          </p:cNvPr>
          <p:cNvSpPr txBox="1">
            <a:spLocks/>
          </p:cNvSpPr>
          <p:nvPr/>
        </p:nvSpPr>
        <p:spPr>
          <a:xfrm>
            <a:off x="828675" y="2134995"/>
            <a:ext cx="2393920" cy="339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AWS EC2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CentOS 7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Tomcat 7.0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MariaDB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683401-3A1F-4618-BC84-77B86AA03357}"/>
              </a:ext>
            </a:extLst>
          </p:cNvPr>
          <p:cNvSpPr txBox="1"/>
          <p:nvPr/>
        </p:nvSpPr>
        <p:spPr>
          <a:xfrm>
            <a:off x="4732308" y="706544"/>
            <a:ext cx="1488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Web</a:t>
            </a:r>
            <a:endParaRPr lang="ko-KR" altLang="en-US" sz="4000" b="1" spc="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25154A-E660-4965-9363-713802CE566B}"/>
              </a:ext>
            </a:extLst>
          </p:cNvPr>
          <p:cNvSpPr txBox="1"/>
          <p:nvPr/>
        </p:nvSpPr>
        <p:spPr>
          <a:xfrm>
            <a:off x="8425418" y="706544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App</a:t>
            </a:r>
            <a:endParaRPr lang="ko-KR" altLang="en-US" sz="4000" b="1" spc="6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DCB6D4C-F93E-40EF-AB31-2344FF27A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86" r="25781"/>
          <a:stretch/>
        </p:blipFill>
        <p:spPr>
          <a:xfrm>
            <a:off x="3632926" y="4604037"/>
            <a:ext cx="1361915" cy="182669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BD760AC-5941-427C-8968-3EFF245E4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9" r="23811"/>
          <a:stretch/>
        </p:blipFill>
        <p:spPr>
          <a:xfrm>
            <a:off x="5284606" y="4604037"/>
            <a:ext cx="1872138" cy="16905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C475A14-F3FB-41AE-BBE1-FAF279A2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22" y="5054924"/>
            <a:ext cx="2130405" cy="1096532"/>
          </a:xfrm>
          <a:prstGeom prst="rect">
            <a:avLst/>
          </a:prstGeom>
        </p:spPr>
      </p:pic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F33C60BD-E28A-4B31-8318-C3B01311CC19}"/>
              </a:ext>
            </a:extLst>
          </p:cNvPr>
          <p:cNvSpPr txBox="1">
            <a:spLocks/>
          </p:cNvSpPr>
          <p:nvPr/>
        </p:nvSpPr>
        <p:spPr>
          <a:xfrm>
            <a:off x="4732308" y="2134995"/>
            <a:ext cx="2393920" cy="339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Spring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JSP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448DC661-9508-4140-8174-368682F880BC}"/>
              </a:ext>
            </a:extLst>
          </p:cNvPr>
          <p:cNvSpPr txBox="1">
            <a:spLocks/>
          </p:cNvSpPr>
          <p:nvPr/>
        </p:nvSpPr>
        <p:spPr>
          <a:xfrm>
            <a:off x="8338542" y="2121594"/>
            <a:ext cx="2284473" cy="339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400" dirty="0"/>
              <a:t>React Native</a:t>
            </a: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F72A7681-5DA9-4791-9EC5-C7495F0C3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650" y="5048663"/>
            <a:ext cx="1209365" cy="105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244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Server</a:t>
            </a:r>
            <a:endParaRPr lang="ko-KR" altLang="en-US" sz="4000" b="1" spc="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F0AD34-8BF8-44C0-9F2C-C7D493CC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21" y="1817869"/>
            <a:ext cx="8200557" cy="439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E5131-6672-4BC1-AD0F-8AD7098801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8675" y="1909470"/>
            <a:ext cx="1068907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Install Spring Framework in Eclipse</a:t>
            </a:r>
          </a:p>
          <a:p>
            <a:endParaRPr lang="en-US" altLang="ko-KR" dirty="0"/>
          </a:p>
          <a:p>
            <a:r>
              <a:rPr lang="en-US" altLang="ko-KR" dirty="0"/>
              <a:t>Connect Tomcat and Spring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5918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Spring Framework</a:t>
            </a:r>
            <a:endParaRPr lang="ko-KR" altLang="en-US" sz="4000" b="1" spc="600" dirty="0"/>
          </a:p>
        </p:txBody>
      </p:sp>
    </p:spTree>
    <p:extLst>
      <p:ext uri="{BB962C8B-B14F-4D97-AF65-F5344CB8AC3E}">
        <p14:creationId xmlns:p14="http://schemas.microsoft.com/office/powerpoint/2010/main" val="273155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Domain</a:t>
            </a:r>
            <a:endParaRPr lang="ko-KR" altLang="en-US" sz="4000" b="1" spc="6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4E2A6D1-72CC-4F30-90CF-1ADCF1CA2173}"/>
              </a:ext>
            </a:extLst>
          </p:cNvPr>
          <p:cNvSpPr txBox="1">
            <a:spLocks/>
          </p:cNvSpPr>
          <p:nvPr/>
        </p:nvSpPr>
        <p:spPr>
          <a:xfrm>
            <a:off x="828675" y="1927225"/>
            <a:ext cx="10689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DNS</a:t>
            </a:r>
            <a:r>
              <a:rPr lang="ko-KR" altLang="en-US" dirty="0"/>
              <a:t>는 </a:t>
            </a:r>
            <a:r>
              <a:rPr lang="en-US" altLang="ko-KR" dirty="0" err="1"/>
              <a:t>freenom</a:t>
            </a:r>
            <a:r>
              <a:rPr lang="ko-KR" altLang="en-US" dirty="0"/>
              <a:t>에서 무료 도메인 구매 완료</a:t>
            </a:r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 연결은 </a:t>
            </a:r>
            <a:r>
              <a:rPr lang="en-US" altLang="ko-KR" dirty="0"/>
              <a:t>AWS Route 53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2D481-94F7-4189-8CFA-AA47BDE0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927225"/>
            <a:ext cx="10950889" cy="3825572"/>
          </a:xfrm>
          <a:prstGeom prst="rect">
            <a:avLst/>
          </a:prstGeom>
        </p:spPr>
      </p:pic>
      <p:pic>
        <p:nvPicPr>
          <p:cNvPr id="11" name="Picture 6" descr="https://my.freenom.com/templates/freenom/img/logo.png">
            <a:extLst>
              <a:ext uri="{FF2B5EF4-FFF2-40B4-BE49-F238E27FC236}">
                <a16:creationId xmlns:a16="http://schemas.microsoft.com/office/drawing/2014/main" id="{260E626A-2CB4-414D-B121-602D5B89C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264" y="1927225"/>
            <a:ext cx="16383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96C594-C49B-4642-B30B-3AF95E02ADCF}"/>
              </a:ext>
            </a:extLst>
          </p:cNvPr>
          <p:cNvSpPr/>
          <p:nvPr/>
        </p:nvSpPr>
        <p:spPr>
          <a:xfrm>
            <a:off x="1029812" y="4790495"/>
            <a:ext cx="1020932" cy="266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04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37721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Connection</a:t>
            </a:r>
            <a:endParaRPr lang="ko-KR" altLang="en-US" sz="4000" b="1" spc="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12DB9C-8B94-4A47-BB79-85D630FE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76" y="2119666"/>
            <a:ext cx="1349314" cy="13093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9B38192-62F5-4D37-B249-4808F1E9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5" y="1939300"/>
            <a:ext cx="9224249" cy="36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App</a:t>
            </a:r>
            <a:r>
              <a:rPr lang="ko-KR" altLang="en-US" sz="4000" b="1" spc="600" dirty="0"/>
              <a:t> </a:t>
            </a:r>
            <a:r>
              <a:rPr lang="en-US" altLang="ko-KR" sz="4000" b="1" spc="600" dirty="0"/>
              <a:t>Environment – React Native</a:t>
            </a:r>
            <a:endParaRPr lang="ko-KR" altLang="en-US" sz="4000" b="1" spc="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C9B4CE-6C85-4895-A2FE-09673BD7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27" y="1942157"/>
            <a:ext cx="7833563" cy="41965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22A49A-4407-4739-A584-E8EC4A31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40" y="1942157"/>
            <a:ext cx="2230413" cy="45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41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App</a:t>
            </a:r>
            <a:r>
              <a:rPr lang="ko-KR" altLang="en-US" sz="4000" b="1" spc="600" dirty="0"/>
              <a:t> </a:t>
            </a:r>
            <a:r>
              <a:rPr lang="en-US" altLang="ko-KR" sz="4000" b="1" spc="600" dirty="0"/>
              <a:t>Environment – React Native</a:t>
            </a:r>
            <a:endParaRPr lang="ko-KR" altLang="en-US" sz="4000" b="1" spc="600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0F31D4B-D517-4422-B8B8-871A03BE67D3}"/>
              </a:ext>
            </a:extLst>
          </p:cNvPr>
          <p:cNvSpPr txBox="1">
            <a:spLocks/>
          </p:cNvSpPr>
          <p:nvPr/>
        </p:nvSpPr>
        <p:spPr>
          <a:xfrm>
            <a:off x="828675" y="1927225"/>
            <a:ext cx="106890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en-US" altLang="ko-KR" dirty="0"/>
              <a:t>Study with tutorials</a:t>
            </a:r>
          </a:p>
          <a:p>
            <a:endParaRPr lang="en-US" altLang="ko-KR" dirty="0"/>
          </a:p>
          <a:p>
            <a:r>
              <a:rPr lang="en-US" altLang="ko-KR" dirty="0"/>
              <a:t>Implement Reservation </a:t>
            </a:r>
          </a:p>
          <a:p>
            <a:pPr marL="0" indent="0">
              <a:buNone/>
            </a:pPr>
            <a:r>
              <a:rPr lang="en-US" altLang="ko-KR" dirty="0"/>
              <a:t>  From this week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7AC737-25E7-4BA4-8EBE-221C0F15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90" y="1927225"/>
            <a:ext cx="6591529" cy="40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1"/>
          </a:fgClr>
          <a:bgClr>
            <a:schemeClr val="accent1">
              <a:lumMod val="25000"/>
              <a:lumOff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9E79E2-A22C-4617-9659-8938B091618B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3589E-2596-447F-B247-9D2F05519D67}"/>
              </a:ext>
            </a:extLst>
          </p:cNvPr>
          <p:cNvSpPr txBox="1"/>
          <p:nvPr/>
        </p:nvSpPr>
        <p:spPr>
          <a:xfrm>
            <a:off x="666750" y="586970"/>
            <a:ext cx="1959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Contents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7D8AFE-89F3-47B6-857E-9895F35602D0}"/>
              </a:ext>
            </a:extLst>
          </p:cNvPr>
          <p:cNvGrpSpPr/>
          <p:nvPr/>
        </p:nvGrpSpPr>
        <p:grpSpPr>
          <a:xfrm flipV="1">
            <a:off x="9312460" y="290780"/>
            <a:ext cx="2417319" cy="347859"/>
            <a:chOff x="666750" y="1287730"/>
            <a:chExt cx="5878069" cy="1085850"/>
          </a:xfrm>
          <a:solidFill>
            <a:schemeClr val="accent4"/>
          </a:solidFill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F8B0E0-1FAA-474D-A278-F7A5595A1982}"/>
                </a:ext>
              </a:extLst>
            </p:cNvPr>
            <p:cNvGrpSpPr/>
            <p:nvPr/>
          </p:nvGrpSpPr>
          <p:grpSpPr>
            <a:xfrm>
              <a:off x="66675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6D61E00D-1D18-4E45-87CD-708A755F0861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978568F4-D3D1-4B57-BB31-D9ECB81249BC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0FD0220-3116-4805-941F-15F878320B9B}"/>
                </a:ext>
              </a:extLst>
            </p:cNvPr>
            <p:cNvGrpSpPr/>
            <p:nvPr/>
          </p:nvGrpSpPr>
          <p:grpSpPr>
            <a:xfrm>
              <a:off x="150647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749025A9-5655-4E2C-97CB-D7307F654BF4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DA49957B-398B-4F39-8F3D-648F488E7A21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339958-E2C5-4AB2-BD50-82D95C3D0C17}"/>
                </a:ext>
              </a:extLst>
            </p:cNvPr>
            <p:cNvGrpSpPr/>
            <p:nvPr/>
          </p:nvGrpSpPr>
          <p:grpSpPr>
            <a:xfrm>
              <a:off x="2346198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2" name="이등변 삼각형 21">
                <a:extLst>
                  <a:ext uri="{FF2B5EF4-FFF2-40B4-BE49-F238E27FC236}">
                    <a16:creationId xmlns:a16="http://schemas.microsoft.com/office/drawing/2014/main" id="{1DCDBFE1-DDC8-456E-8A19-B8FE3F290FFF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3FAB73BE-B000-41AC-A5F8-F0F00E297EEE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0DFB9D-86D1-489C-9708-C1D85C9D50A9}"/>
                </a:ext>
              </a:extLst>
            </p:cNvPr>
            <p:cNvGrpSpPr/>
            <p:nvPr/>
          </p:nvGrpSpPr>
          <p:grpSpPr>
            <a:xfrm>
              <a:off x="3185922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B384FC9F-57F2-4AF1-9943-F904B7A33B54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FD23CFD5-0147-4B17-B434-3919F6DB5039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CAA564-59D4-47A9-93DB-A4C048CCD191}"/>
                </a:ext>
              </a:extLst>
            </p:cNvPr>
            <p:cNvGrpSpPr/>
            <p:nvPr/>
          </p:nvGrpSpPr>
          <p:grpSpPr>
            <a:xfrm>
              <a:off x="4025646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3277AA84-1F63-4B4C-B554-7485F3AD5452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5AA98B5D-2B98-4B48-BA00-4EBB1329002D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2542BD-4B1E-4CBC-B957-81116B156289}"/>
                </a:ext>
              </a:extLst>
            </p:cNvPr>
            <p:cNvGrpSpPr/>
            <p:nvPr/>
          </p:nvGrpSpPr>
          <p:grpSpPr>
            <a:xfrm>
              <a:off x="4865370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048987BD-3C44-4935-8BB5-C387823E9692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A2E11821-9719-46E1-A840-D4670966445C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1457DC7-B8AD-4CD8-8F40-36080E70189D}"/>
                </a:ext>
              </a:extLst>
            </p:cNvPr>
            <p:cNvGrpSpPr/>
            <p:nvPr/>
          </p:nvGrpSpPr>
          <p:grpSpPr>
            <a:xfrm>
              <a:off x="5705094" y="1287730"/>
              <a:ext cx="839725" cy="1085850"/>
              <a:chOff x="1817623" y="1485900"/>
              <a:chExt cx="839725" cy="1085850"/>
            </a:xfrm>
            <a:grpFill/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FE69E1FE-5632-4F47-8DE5-C30411B62763}"/>
                  </a:ext>
                </a:extLst>
              </p:cNvPr>
              <p:cNvSpPr/>
              <p:nvPr/>
            </p:nvSpPr>
            <p:spPr>
              <a:xfrm rot="10800000">
                <a:off x="1817624" y="1485900"/>
                <a:ext cx="839724" cy="723900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E38A0F26-D6AB-41D2-8722-EBA3BBCBFDFA}"/>
                  </a:ext>
                </a:extLst>
              </p:cNvPr>
              <p:cNvSpPr/>
              <p:nvPr/>
            </p:nvSpPr>
            <p:spPr>
              <a:xfrm>
                <a:off x="1817623" y="1847850"/>
                <a:ext cx="839724" cy="723900"/>
              </a:xfrm>
              <a:prstGeom prst="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A2BBF9-839A-48AB-AA07-BED6F7381D14}"/>
              </a:ext>
            </a:extLst>
          </p:cNvPr>
          <p:cNvGrpSpPr/>
          <p:nvPr/>
        </p:nvGrpSpPr>
        <p:grpSpPr>
          <a:xfrm>
            <a:off x="767193" y="1467935"/>
            <a:ext cx="2844039" cy="523220"/>
            <a:chOff x="767193" y="1769836"/>
            <a:chExt cx="2844039" cy="523220"/>
          </a:xfrm>
        </p:grpSpPr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A21F74C2-3314-4455-832C-468670284D94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B9F5E2-4443-49DC-A478-E15DAFC0E624}"/>
                </a:ext>
              </a:extLst>
            </p:cNvPr>
            <p:cNvSpPr txBox="1"/>
            <p:nvPr/>
          </p:nvSpPr>
          <p:spPr>
            <a:xfrm>
              <a:off x="1265718" y="1769836"/>
              <a:ext cx="2345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01 Feedback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07769F8-19F2-4FE9-A100-113C90BC1ACE}"/>
              </a:ext>
            </a:extLst>
          </p:cNvPr>
          <p:cNvGrpSpPr/>
          <p:nvPr/>
        </p:nvGrpSpPr>
        <p:grpSpPr>
          <a:xfrm>
            <a:off x="767198" y="2303923"/>
            <a:ext cx="5958674" cy="523220"/>
            <a:chOff x="767193" y="1769836"/>
            <a:chExt cx="5958674" cy="523220"/>
          </a:xfrm>
        </p:grpSpPr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6DE3EF07-C6F0-4B99-8DF4-48C1A71893C7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C3F325-5211-4E7D-ABAA-4795A1CDD428}"/>
                </a:ext>
              </a:extLst>
            </p:cNvPr>
            <p:cNvSpPr txBox="1"/>
            <p:nvPr/>
          </p:nvSpPr>
          <p:spPr>
            <a:xfrm>
              <a:off x="1265718" y="1769836"/>
              <a:ext cx="5460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02 Setting Development Range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A7EA66-F724-4DB6-8739-D2287CB4A836}"/>
              </a:ext>
            </a:extLst>
          </p:cNvPr>
          <p:cNvGrpSpPr/>
          <p:nvPr/>
        </p:nvGrpSpPr>
        <p:grpSpPr>
          <a:xfrm>
            <a:off x="767198" y="3136061"/>
            <a:ext cx="2840833" cy="523220"/>
            <a:chOff x="767193" y="1769836"/>
            <a:chExt cx="2840833" cy="523220"/>
          </a:xfrm>
        </p:grpSpPr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5DCF1D13-A9E0-4821-AFA8-27032E4951C7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DD08B7-E0C1-428A-BFF7-08AAEF7197D5}"/>
                </a:ext>
              </a:extLst>
            </p:cNvPr>
            <p:cNvSpPr txBox="1"/>
            <p:nvPr/>
          </p:nvSpPr>
          <p:spPr>
            <a:xfrm>
              <a:off x="1265718" y="1769836"/>
              <a:ext cx="23423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03 UI Design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1CAA1D-91AE-429F-8DC9-2FEA279F5969}"/>
              </a:ext>
            </a:extLst>
          </p:cNvPr>
          <p:cNvGrpSpPr/>
          <p:nvPr/>
        </p:nvGrpSpPr>
        <p:grpSpPr>
          <a:xfrm>
            <a:off x="767198" y="3977622"/>
            <a:ext cx="7536029" cy="523220"/>
            <a:chOff x="767193" y="1769836"/>
            <a:chExt cx="7536029" cy="523220"/>
          </a:xfrm>
        </p:grpSpPr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BCA3893F-8B0B-42DA-BFAD-426CA4217BEA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8FA208-C526-4DD4-81F1-A3B13E48FE9D}"/>
                </a:ext>
              </a:extLst>
            </p:cNvPr>
            <p:cNvSpPr txBox="1"/>
            <p:nvPr/>
          </p:nvSpPr>
          <p:spPr>
            <a:xfrm>
              <a:off x="1265718" y="1769836"/>
              <a:ext cx="7037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04 </a:t>
              </a:r>
              <a:r>
                <a:rPr lang="en-US" altLang="ko-KR" sz="2800" b="1" dirty="0">
                  <a:solidFill>
                    <a:prstClr val="white"/>
                  </a:solidFill>
                  <a:latin typeface="Arial"/>
                </a:rPr>
                <a:t>Construct Development Environment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C48CAF6-FA4B-4810-9059-6FB7EE2E7DA7}"/>
              </a:ext>
            </a:extLst>
          </p:cNvPr>
          <p:cNvGrpSpPr/>
          <p:nvPr/>
        </p:nvGrpSpPr>
        <p:grpSpPr>
          <a:xfrm>
            <a:off x="767198" y="4819938"/>
            <a:ext cx="3801032" cy="523220"/>
            <a:chOff x="767193" y="1769836"/>
            <a:chExt cx="3801032" cy="523220"/>
          </a:xfrm>
        </p:grpSpPr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706DEFAE-2BA3-4672-86D3-3BE0902D8855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A1B5A2-B7DA-4DB0-9074-9CC45F54F437}"/>
                </a:ext>
              </a:extLst>
            </p:cNvPr>
            <p:cNvSpPr txBox="1"/>
            <p:nvPr/>
          </p:nvSpPr>
          <p:spPr>
            <a:xfrm>
              <a:off x="1265718" y="1769836"/>
              <a:ext cx="33025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05 Data </a:t>
              </a:r>
              <a:r>
                <a:rPr lang="en-US" altLang="ko-KR" sz="2800" b="1" dirty="0">
                  <a:solidFill>
                    <a:prstClr val="white"/>
                  </a:solidFill>
                  <a:latin typeface="Arial"/>
                </a:rPr>
                <a:t>Collection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8AF5448-67AC-4CEA-B0A4-BB432C6ABCA5}"/>
              </a:ext>
            </a:extLst>
          </p:cNvPr>
          <p:cNvGrpSpPr/>
          <p:nvPr/>
        </p:nvGrpSpPr>
        <p:grpSpPr>
          <a:xfrm>
            <a:off x="767193" y="5624702"/>
            <a:ext cx="4299566" cy="602681"/>
            <a:chOff x="767193" y="1769836"/>
            <a:chExt cx="4299566" cy="523220"/>
          </a:xfrm>
        </p:grpSpPr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A4570EBB-FB31-45FF-8867-7307AA0156A3}"/>
                </a:ext>
              </a:extLst>
            </p:cNvPr>
            <p:cNvSpPr/>
            <p:nvPr/>
          </p:nvSpPr>
          <p:spPr>
            <a:xfrm rot="5400000">
              <a:off x="739847" y="1860532"/>
              <a:ext cx="396520" cy="341828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262026-7E87-4056-8AEC-86A36C5F64EB}"/>
                </a:ext>
              </a:extLst>
            </p:cNvPr>
            <p:cNvSpPr txBox="1"/>
            <p:nvPr/>
          </p:nvSpPr>
          <p:spPr>
            <a:xfrm>
              <a:off x="1265718" y="1769836"/>
              <a:ext cx="3801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06 Development Plan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67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Environment Setting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297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 err="1"/>
              <a:t>Github</a:t>
            </a:r>
            <a:endParaRPr lang="ko-KR" altLang="en-US" sz="4000" b="1" spc="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F05932-6D49-4FC5-B9E9-2A439209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9" y="1817869"/>
            <a:ext cx="9708721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358596" y="3013500"/>
            <a:ext cx="4671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prstClr val="black"/>
                </a:solidFill>
                <a:latin typeface="Arial"/>
              </a:rPr>
              <a:t>Data Collection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PART </a:t>
            </a:r>
            <a:r>
              <a:rPr lang="en-US" altLang="ko-KR" sz="6000" b="1" dirty="0">
                <a:solidFill>
                  <a:prstClr val="black"/>
                </a:solidFill>
                <a:latin typeface="Arial"/>
              </a:rPr>
              <a:t>5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73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Data Collection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57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/>
              <a:t>Try to Use</a:t>
            </a:r>
            <a:endParaRPr lang="ko-KR" altLang="en-US" sz="4000" b="1" spc="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A6C048-955F-4F63-8C2C-46DF8C33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922073"/>
            <a:ext cx="6920716" cy="3423981"/>
          </a:xfrm>
          <a:prstGeom prst="rect">
            <a:avLst/>
          </a:prstGeom>
          <a:ln>
            <a:solidFill>
              <a:srgbClr val="162337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0BAFB0-05BD-4437-9DF4-EDF681430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14" y="2292658"/>
            <a:ext cx="6715671" cy="3791812"/>
          </a:xfrm>
          <a:prstGeom prst="rect">
            <a:avLst/>
          </a:prstGeom>
          <a:ln>
            <a:solidFill>
              <a:srgbClr val="162337"/>
            </a:solidFill>
          </a:ln>
        </p:spPr>
      </p:pic>
    </p:spTree>
    <p:extLst>
      <p:ext uri="{BB962C8B-B14F-4D97-AF65-F5344CB8AC3E}">
        <p14:creationId xmlns:p14="http://schemas.microsoft.com/office/powerpoint/2010/main" val="2678612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Data Collection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57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600" dirty="0"/>
              <a:t>Problem</a:t>
            </a:r>
            <a:endParaRPr lang="ko-KR" altLang="en-US" sz="4000" b="1" spc="6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5AA104F-DAB6-4EBF-ABA5-1958124C8FAF}"/>
              </a:ext>
            </a:extLst>
          </p:cNvPr>
          <p:cNvSpPr txBox="1">
            <a:spLocks/>
          </p:cNvSpPr>
          <p:nvPr/>
        </p:nvSpPr>
        <p:spPr>
          <a:xfrm>
            <a:off x="828675" y="1943628"/>
            <a:ext cx="3673036" cy="385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Manual is Poor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1. ‘</a:t>
            </a:r>
            <a:r>
              <a:rPr lang="en-US" altLang="ko-KR" sz="2400" dirty="0" err="1"/>
              <a:t>svcid</a:t>
            </a:r>
            <a:r>
              <a:rPr lang="en-US" altLang="ko-KR" sz="2400" dirty="0"/>
              <a:t>’ list is not exist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2. Address is road name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/>
              <a:t>       “ADRES”:</a:t>
            </a:r>
            <a:r>
              <a:rPr lang="en-US" altLang="ko-KR" sz="1600" dirty="0"/>
              <a:t>“</a:t>
            </a:r>
            <a:r>
              <a:rPr lang="ko-KR" altLang="ko-KR" sz="1600" dirty="0"/>
              <a:t>서울 송파구 </a:t>
            </a:r>
            <a:r>
              <a:rPr lang="ko-KR" altLang="ko-KR" sz="1600" dirty="0" err="1"/>
              <a:t>올림픽로</a:t>
            </a:r>
            <a:r>
              <a:rPr lang="en-US" altLang="ko-KR" sz="1600" dirty="0"/>
              <a:t>25”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F46DF2-458A-4453-AEAE-E0FEE5C8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31" y="1817869"/>
            <a:ext cx="6210838" cy="2735817"/>
          </a:xfrm>
          <a:prstGeom prst="rect">
            <a:avLst/>
          </a:prstGeom>
          <a:ln>
            <a:solidFill>
              <a:srgbClr val="162337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C7F001-E58B-446D-A0E1-B127F171B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82" t="65966" r="39367" b="26429"/>
          <a:stretch/>
        </p:blipFill>
        <p:spPr>
          <a:xfrm>
            <a:off x="6030712" y="5101453"/>
            <a:ext cx="3711865" cy="5023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25CDF6-AC3F-45D4-93BD-6D60B283DCD1}"/>
              </a:ext>
            </a:extLst>
          </p:cNvPr>
          <p:cNvSpPr/>
          <p:nvPr/>
        </p:nvSpPr>
        <p:spPr>
          <a:xfrm>
            <a:off x="7581530" y="3604248"/>
            <a:ext cx="1624614" cy="213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2AB4767-F066-4470-BA47-A146F760C9C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393837" y="3817398"/>
            <a:ext cx="0" cy="12646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3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Data Collection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57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Waiting for the certificate key to be approved</a:t>
            </a:r>
            <a:endParaRPr lang="ko-KR" altLang="en-US" sz="3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7056A8-8CC4-451F-9B43-073ABFCC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28603"/>
            <a:ext cx="4165576" cy="4507677"/>
          </a:xfrm>
          <a:prstGeom prst="rect">
            <a:avLst/>
          </a:prstGeom>
          <a:ln>
            <a:solidFill>
              <a:srgbClr val="162337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93C56E-DFDB-46CD-AE4C-28317DB3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09" y="2028603"/>
            <a:ext cx="6189162" cy="2916429"/>
          </a:xfrm>
          <a:prstGeom prst="rect">
            <a:avLst/>
          </a:prstGeom>
          <a:ln>
            <a:solidFill>
              <a:srgbClr val="162337"/>
            </a:solidFill>
          </a:ln>
        </p:spPr>
      </p:pic>
    </p:spTree>
    <p:extLst>
      <p:ext uri="{BB962C8B-B14F-4D97-AF65-F5344CB8AC3E}">
        <p14:creationId xmlns:p14="http://schemas.microsoft.com/office/powerpoint/2010/main" val="16367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726356" y="2705724"/>
            <a:ext cx="37289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Development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Plan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PART 6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0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292DD5-470E-4FDD-84A0-0BE39FE29384}"/>
              </a:ext>
            </a:extLst>
          </p:cNvPr>
          <p:cNvSpPr/>
          <p:nvPr/>
        </p:nvSpPr>
        <p:spPr>
          <a:xfrm>
            <a:off x="380781" y="1904301"/>
            <a:ext cx="11449050" cy="43538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600" dirty="0">
                <a:solidFill>
                  <a:prstClr val="white"/>
                </a:solidFill>
                <a:latin typeface="Arial"/>
              </a:rPr>
              <a:t>Development Plan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829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4</a:t>
            </a:r>
            <a:r>
              <a:rPr lang="en-US" altLang="ko-KR" sz="4000" b="1" spc="600" baseline="30000" dirty="0"/>
              <a:t>th</a:t>
            </a:r>
            <a:r>
              <a:rPr lang="en-US" altLang="ko-KR" sz="4000" b="1" spc="600" dirty="0"/>
              <a:t> Week</a:t>
            </a:r>
            <a:endParaRPr lang="ko-KR" altLang="en-US" sz="4000" b="1" spc="6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E993024-7102-4E18-A0DD-0D526A8C4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966587"/>
              </p:ext>
            </p:extLst>
          </p:nvPr>
        </p:nvGraphicFramePr>
        <p:xfrm>
          <a:off x="469639" y="1974310"/>
          <a:ext cx="11252722" cy="42138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45122">
                  <a:extLst>
                    <a:ext uri="{9D8B030D-6E8A-4147-A177-3AD203B41FA5}">
                      <a16:colId xmlns:a16="http://schemas.microsoft.com/office/drawing/2014/main" val="1127244339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428127471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3842299793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3124775975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196987388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2539752931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2082864225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1204549908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3591018084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3582694925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1529055611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4162199637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3223575315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1656488956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2060309594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781181645"/>
                    </a:ext>
                  </a:extLst>
                </a:gridCol>
                <a:gridCol w="406725">
                  <a:extLst>
                    <a:ext uri="{9D8B030D-6E8A-4147-A177-3AD203B41FA5}">
                      <a16:colId xmlns:a16="http://schemas.microsoft.com/office/drawing/2014/main" val="1250226016"/>
                    </a:ext>
                  </a:extLst>
                </a:gridCol>
              </a:tblGrid>
              <a:tr h="22098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                                                                Dates</a:t>
                      </a:r>
                      <a:br>
                        <a:rPr lang="en-US" sz="1400" b="1" u="none" strike="noStrike" dirty="0">
                          <a:effectLst/>
                        </a:rPr>
                      </a:br>
                      <a:r>
                        <a:rPr lang="en-US" sz="1400" b="1" u="none" strike="noStrike" dirty="0">
                          <a:effectLst/>
                        </a:rPr>
                        <a:t> Task Descriptions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March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April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May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June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705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>
                          <a:effectLst/>
                        </a:rPr>
                        <a:t>4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11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18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25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15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22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</a:rPr>
                        <a:t>13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27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301608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Team Organization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Midterm Demonstration &amp; Presentation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vert="vert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Final Demonstration &amp; Presentation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vert="vert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169607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Subject Confirmation / Write out the Proposal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7C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687929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Web UI Design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26226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Web Structure Construction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highlight>
                            <a:srgbClr val="FF0000"/>
                          </a:highlight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039668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 collection &amp; Generation / Data modeling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highlight>
                            <a:srgbClr val="FF0000"/>
                          </a:highlight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86420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Database Construction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highlight>
                            <a:srgbClr val="FF0000"/>
                          </a:highlight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483901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App UI Design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highlight>
                            <a:srgbClr val="FF0000"/>
                          </a:highlight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803925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App Structure Construction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001F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  <a:highlight>
                            <a:srgbClr val="FF0000"/>
                          </a:highlight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71175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Functional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Implementation : Manager Web Site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7C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7C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768291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Functional Implementation : Reservation (App)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900152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Hadoop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Installation / CDH Cluster Construction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5940226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Analysis using Hadoop Cluster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779853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Functional Implementation : Matching Service (App)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595593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Functional Implementation : Ranking System (App)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4767464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Test and Debugging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7CC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558516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Preparing for Final Demo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380800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Writing Manuals and Reports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>
                          <a:effectLst/>
                        </a:rPr>
                        <a:t>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u="none" strike="noStrike" dirty="0">
                          <a:effectLst/>
                        </a:rPr>
                        <a:t>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B6CC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248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57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0F3021-4E97-4A26-B830-959D8D00A7D0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DAC9-DC1E-4705-95FF-D7828587A22C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02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E5131-6672-4BC1-AD0F-8AD7098801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99564" y="1825625"/>
            <a:ext cx="4454236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Planning Intent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301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Template</a:t>
            </a:r>
            <a:endParaRPr lang="ko-KR" altLang="en-US" sz="4000" b="1" spc="600" dirty="0"/>
          </a:p>
        </p:txBody>
      </p:sp>
    </p:spTree>
    <p:extLst>
      <p:ext uri="{BB962C8B-B14F-4D97-AF65-F5344CB8AC3E}">
        <p14:creationId xmlns:p14="http://schemas.microsoft.com/office/powerpoint/2010/main" val="71769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726356" y="2921168"/>
            <a:ext cx="3733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Feedback</a:t>
            </a:r>
            <a:endParaRPr lang="ko-KR" altLang="en-US" sz="6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PART 1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25150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E5131-6672-4BC1-AD0F-8AD7098801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2949" y="1904174"/>
            <a:ext cx="47256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Player’s Personal Information</a:t>
            </a:r>
          </a:p>
          <a:p>
            <a:endParaRPr lang="en-US" altLang="ko-KR" sz="2400" dirty="0"/>
          </a:p>
          <a:p>
            <a:r>
              <a:rPr lang="en-US" altLang="ko-KR" sz="2400" dirty="0"/>
              <a:t>Results of a game</a:t>
            </a:r>
          </a:p>
          <a:p>
            <a:endParaRPr lang="en-US" altLang="ko-KR" sz="2400" dirty="0"/>
          </a:p>
          <a:p>
            <a:r>
              <a:rPr lang="en-US" altLang="ko-KR" sz="2400" dirty="0"/>
              <a:t>Mutual Evaluation</a:t>
            </a:r>
          </a:p>
          <a:p>
            <a:endParaRPr lang="en-US" altLang="ko-KR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b="1" spc="600" dirty="0">
                <a:solidFill>
                  <a:prstClr val="white"/>
                </a:solidFill>
              </a:rPr>
              <a:t>Feedback</a:t>
            </a:r>
            <a:endParaRPr lang="ko-KR" altLang="en-US" b="1" spc="600" dirty="0">
              <a:solidFill>
                <a:prstClr val="white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004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Can you play with similar skilled player?</a:t>
            </a:r>
            <a:endParaRPr lang="ko-KR" altLang="en-US" sz="4000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8EA26AC-1498-43A2-9F51-3CCD8BDE5E53}"/>
              </a:ext>
            </a:extLst>
          </p:cNvPr>
          <p:cNvSpPr txBox="1">
            <a:spLocks/>
          </p:cNvSpPr>
          <p:nvPr/>
        </p:nvSpPr>
        <p:spPr>
          <a:xfrm>
            <a:off x="7101355" y="2365813"/>
            <a:ext cx="3500576" cy="26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Analysis</a:t>
            </a:r>
          </a:p>
          <a:p>
            <a:endParaRPr lang="en-US" altLang="ko-KR" sz="2400" dirty="0"/>
          </a:p>
          <a:p>
            <a:r>
              <a:rPr lang="en-US" altLang="ko-KR" sz="2400" dirty="0"/>
              <a:t>Measure player’s skill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2E4BB7-DBBC-4910-852C-7E525BAD31B6}"/>
              </a:ext>
            </a:extLst>
          </p:cNvPr>
          <p:cNvCxnSpPr/>
          <p:nvPr/>
        </p:nvCxnSpPr>
        <p:spPr>
          <a:xfrm>
            <a:off x="5669872" y="3045041"/>
            <a:ext cx="85225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82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522132" y="2809875"/>
            <a:ext cx="41232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Setting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Development Range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PART </a:t>
            </a:r>
            <a:r>
              <a:rPr lang="en-US" altLang="ko-KR" sz="6000" b="1" dirty="0">
                <a:solidFill>
                  <a:prstClr val="black"/>
                </a:solidFill>
                <a:latin typeface="Arial"/>
              </a:rPr>
              <a:t>2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78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600" dirty="0">
                <a:solidFill>
                  <a:prstClr val="white"/>
                </a:solidFill>
                <a:latin typeface="Arial"/>
              </a:rPr>
              <a:t>Setting Development Range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1633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User</a:t>
            </a:r>
            <a:endParaRPr lang="ko-KR" altLang="en-US" sz="4000" b="1" spc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B4007-E049-42A2-8BE6-22393493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18" y="2475835"/>
            <a:ext cx="1906329" cy="1906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2067F-74AF-47A3-97F3-828F1099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47" y="2475835"/>
            <a:ext cx="1906329" cy="1906329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A9C33A-489A-497A-B673-1F721267A7F0}"/>
              </a:ext>
            </a:extLst>
          </p:cNvPr>
          <p:cNvSpPr txBox="1">
            <a:spLocks/>
          </p:cNvSpPr>
          <p:nvPr/>
        </p:nvSpPr>
        <p:spPr>
          <a:xfrm>
            <a:off x="2901673" y="4816050"/>
            <a:ext cx="1808676" cy="59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/>
              <a:t>Manager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1FEAFEA-31F2-47FC-84B8-382AEFD3D790}"/>
              </a:ext>
            </a:extLst>
          </p:cNvPr>
          <p:cNvSpPr txBox="1">
            <a:spLocks/>
          </p:cNvSpPr>
          <p:nvPr/>
        </p:nvSpPr>
        <p:spPr>
          <a:xfrm>
            <a:off x="7170344" y="4816050"/>
            <a:ext cx="1808676" cy="592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/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63609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600" dirty="0">
                <a:solidFill>
                  <a:prstClr val="white"/>
                </a:solidFill>
                <a:latin typeface="Arial"/>
              </a:rPr>
              <a:t>Setting Development Range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29626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Function</a:t>
            </a:r>
            <a:endParaRPr lang="ko-KR" altLang="en-US" sz="4000" b="1" spc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B4007-E049-42A2-8BE6-22393493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89" y="3639484"/>
            <a:ext cx="1210642" cy="1210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2067F-74AF-47A3-97F3-828F1099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89" y="2040497"/>
            <a:ext cx="1210641" cy="1210641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A9C33A-489A-497A-B673-1F721267A7F0}"/>
              </a:ext>
            </a:extLst>
          </p:cNvPr>
          <p:cNvSpPr txBox="1">
            <a:spLocks/>
          </p:cNvSpPr>
          <p:nvPr/>
        </p:nvSpPr>
        <p:spPr>
          <a:xfrm>
            <a:off x="3067535" y="2087206"/>
            <a:ext cx="4102809" cy="111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Facility Management</a:t>
            </a:r>
          </a:p>
          <a:p>
            <a:pPr>
              <a:buFontTx/>
              <a:buChar char="-"/>
            </a:pPr>
            <a:r>
              <a:rPr lang="en-US" altLang="ko-KR" sz="1800" b="1" dirty="0"/>
              <a:t>Schedule Management</a:t>
            </a:r>
          </a:p>
          <a:p>
            <a:pPr>
              <a:buFontTx/>
              <a:buChar char="-"/>
            </a:pPr>
            <a:r>
              <a:rPr lang="en-US" altLang="ko-KR" sz="1800" b="1" dirty="0"/>
              <a:t>Reservation Management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8D41ABD-A915-47C7-BFF9-480197B0828C}"/>
              </a:ext>
            </a:extLst>
          </p:cNvPr>
          <p:cNvSpPr txBox="1">
            <a:spLocks/>
          </p:cNvSpPr>
          <p:nvPr/>
        </p:nvSpPr>
        <p:spPr>
          <a:xfrm>
            <a:off x="3067535" y="3418041"/>
            <a:ext cx="4102809" cy="1861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Reservation</a:t>
            </a:r>
          </a:p>
          <a:p>
            <a:pPr>
              <a:buFontTx/>
              <a:buChar char="-"/>
            </a:pPr>
            <a:r>
              <a:rPr lang="en-US" altLang="ko-KR" sz="1800" b="1" dirty="0"/>
              <a:t>Matching</a:t>
            </a:r>
          </a:p>
          <a:p>
            <a:pPr>
              <a:buFontTx/>
              <a:buChar char="-"/>
            </a:pPr>
            <a:r>
              <a:rPr lang="en-US" altLang="ko-KR" sz="1800" b="1" dirty="0"/>
              <a:t>Ranking</a:t>
            </a:r>
          </a:p>
          <a:p>
            <a:pPr>
              <a:buFontTx/>
              <a:buChar char="-"/>
            </a:pPr>
            <a:r>
              <a:rPr lang="en-US" altLang="ko-KR" sz="1800" b="1" dirty="0"/>
              <a:t>Team Management</a:t>
            </a:r>
          </a:p>
          <a:p>
            <a:pPr>
              <a:buFontTx/>
              <a:buChar char="-"/>
            </a:pPr>
            <a:r>
              <a:rPr lang="en-US" altLang="ko-KR" sz="1800" b="1" dirty="0"/>
              <a:t>My Page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2F69D-E133-49C7-B6AC-09C47A975CA5}"/>
              </a:ext>
            </a:extLst>
          </p:cNvPr>
          <p:cNvGrpSpPr/>
          <p:nvPr/>
        </p:nvGrpSpPr>
        <p:grpSpPr>
          <a:xfrm>
            <a:off x="7170343" y="3354658"/>
            <a:ext cx="3339162" cy="1000595"/>
            <a:chOff x="6876787" y="3336709"/>
            <a:chExt cx="3339162" cy="100059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CD6A689-E65C-4F54-815E-75AC52DC7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587" y="3336709"/>
              <a:ext cx="984362" cy="9843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41E2A1-978C-4370-A572-082CC5801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787" y="3352943"/>
              <a:ext cx="984361" cy="984361"/>
            </a:xfrm>
            <a:prstGeom prst="rect">
              <a:avLst/>
            </a:prstGeom>
          </p:spPr>
        </p:pic>
        <p:sp>
          <p:nvSpPr>
            <p:cNvPr id="15" name="내용 개체 틀 2">
              <a:extLst>
                <a:ext uri="{FF2B5EF4-FFF2-40B4-BE49-F238E27FC236}">
                  <a16:creationId xmlns:a16="http://schemas.microsoft.com/office/drawing/2014/main" id="{23508B5A-58A3-4A9B-BC88-BA694EA7B262}"/>
                </a:ext>
              </a:extLst>
            </p:cNvPr>
            <p:cNvSpPr txBox="1">
              <a:spLocks/>
            </p:cNvSpPr>
            <p:nvPr/>
          </p:nvSpPr>
          <p:spPr>
            <a:xfrm>
              <a:off x="8282772" y="3463390"/>
              <a:ext cx="527190" cy="7634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4800" b="1" dirty="0"/>
                <a:t>+</a:t>
              </a:r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B1108D4-4B68-4689-86F7-E23B32098A74}"/>
              </a:ext>
            </a:extLst>
          </p:cNvPr>
          <p:cNvSpPr txBox="1">
            <a:spLocks/>
          </p:cNvSpPr>
          <p:nvPr/>
        </p:nvSpPr>
        <p:spPr>
          <a:xfrm>
            <a:off x="1291338" y="5685365"/>
            <a:ext cx="1226842" cy="5645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600" b="1" dirty="0"/>
              <a:t>Etc..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2478C5D-0655-411B-96B8-192501B93FC0}"/>
              </a:ext>
            </a:extLst>
          </p:cNvPr>
          <p:cNvSpPr txBox="1">
            <a:spLocks/>
          </p:cNvSpPr>
          <p:nvPr/>
        </p:nvSpPr>
        <p:spPr>
          <a:xfrm>
            <a:off x="3067534" y="5142414"/>
            <a:ext cx="4102809" cy="160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CD61F261-C833-411C-93BA-4A358765F4EC}"/>
              </a:ext>
            </a:extLst>
          </p:cNvPr>
          <p:cNvSpPr txBox="1">
            <a:spLocks/>
          </p:cNvSpPr>
          <p:nvPr/>
        </p:nvSpPr>
        <p:spPr>
          <a:xfrm>
            <a:off x="3067532" y="5554863"/>
            <a:ext cx="4371955" cy="90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/>
              <a:t>Login / Register</a:t>
            </a:r>
          </a:p>
          <a:p>
            <a:pPr>
              <a:buFontTx/>
              <a:buChar char="-"/>
            </a:pPr>
            <a:r>
              <a:rPr lang="en-US" altLang="ko-KR" sz="1800" b="1" dirty="0"/>
              <a:t>Score Analysis &amp; Ranking Algorithm</a:t>
            </a:r>
          </a:p>
          <a:p>
            <a:pPr>
              <a:buFontTx/>
              <a:buChar char="-"/>
            </a:pP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332822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81D9A48-0AB1-4D0A-97BA-4A46760F9675}"/>
              </a:ext>
            </a:extLst>
          </p:cNvPr>
          <p:cNvSpPr/>
          <p:nvPr/>
        </p:nvSpPr>
        <p:spPr>
          <a:xfrm>
            <a:off x="742950" y="114300"/>
            <a:ext cx="11449050" cy="390525"/>
          </a:xfrm>
          <a:prstGeom prst="rect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64068-85E9-4DFA-847F-882A5AC8D04B}"/>
              </a:ext>
            </a:extLst>
          </p:cNvPr>
          <p:cNvSpPr txBox="1"/>
          <p:nvPr/>
        </p:nvSpPr>
        <p:spPr>
          <a:xfrm>
            <a:off x="96088" y="1354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E3F4F"/>
                </a:solidFill>
                <a:effectLst/>
                <a:uLnTx/>
                <a:uFillTx/>
                <a:latin typeface="Arial"/>
                <a:cs typeface="+mn-cs"/>
              </a:rPr>
              <a:t>002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3F4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0FA0A-B1CA-496A-8A53-6EDD301C9342}"/>
              </a:ext>
            </a:extLst>
          </p:cNvPr>
          <p:cNvSpPr txBox="1"/>
          <p:nvPr/>
        </p:nvSpPr>
        <p:spPr>
          <a:xfrm>
            <a:off x="828675" y="135493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600" dirty="0">
                <a:solidFill>
                  <a:prstClr val="white"/>
                </a:solidFill>
                <a:latin typeface="Arial"/>
              </a:rPr>
              <a:t>Setting Development Range</a:t>
            </a:r>
            <a:endParaRPr kumimoji="0" lang="ko-KR" altLang="en-US" sz="18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12DAFD-2DF9-48AC-9E32-E3AB6043B3F2}"/>
              </a:ext>
            </a:extLst>
          </p:cNvPr>
          <p:cNvCxnSpPr/>
          <p:nvPr/>
        </p:nvCxnSpPr>
        <p:spPr>
          <a:xfrm>
            <a:off x="742950" y="1616149"/>
            <a:ext cx="114490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5A8A5C-8594-4F3C-998F-F293A8DE1286}"/>
              </a:ext>
            </a:extLst>
          </p:cNvPr>
          <p:cNvSpPr txBox="1"/>
          <p:nvPr/>
        </p:nvSpPr>
        <p:spPr>
          <a:xfrm>
            <a:off x="742950" y="706544"/>
            <a:ext cx="4251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600" dirty="0"/>
              <a:t>Development</a:t>
            </a:r>
            <a:endParaRPr lang="ko-KR" altLang="en-US" sz="4000" b="1" spc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B4007-E049-42A2-8BE6-22393493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50" y="4453314"/>
            <a:ext cx="1210642" cy="1210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22067F-74AF-47A3-97F3-828F10990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550" y="2261817"/>
            <a:ext cx="1210641" cy="12106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D6A689-E65C-4F54-815E-75AC52DC7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89" y="4566454"/>
            <a:ext cx="984362" cy="9843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41E2A1-978C-4370-A572-082CC5801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189" y="2374956"/>
            <a:ext cx="984361" cy="984361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2478C5D-0655-411B-96B8-192501B93FC0}"/>
              </a:ext>
            </a:extLst>
          </p:cNvPr>
          <p:cNvSpPr txBox="1">
            <a:spLocks/>
          </p:cNvSpPr>
          <p:nvPr/>
        </p:nvSpPr>
        <p:spPr>
          <a:xfrm>
            <a:off x="3067534" y="5142414"/>
            <a:ext cx="4102809" cy="1601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2A050F1-D041-46EE-943D-646DC1CC58A1}"/>
              </a:ext>
            </a:extLst>
          </p:cNvPr>
          <p:cNvSpPr/>
          <p:nvPr/>
        </p:nvSpPr>
        <p:spPr>
          <a:xfrm>
            <a:off x="4405251" y="3081174"/>
            <a:ext cx="2657877" cy="4098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Web for Manager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15A423-94A9-4ED7-85BD-8DA04981B595}"/>
              </a:ext>
            </a:extLst>
          </p:cNvPr>
          <p:cNvCxnSpPr>
            <a:cxnSpLocks/>
          </p:cNvCxnSpPr>
          <p:nvPr/>
        </p:nvCxnSpPr>
        <p:spPr>
          <a:xfrm>
            <a:off x="3932808" y="2867136"/>
            <a:ext cx="35688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9DC3152-7DF5-4FA4-AB37-C65AE89A5B72}"/>
              </a:ext>
            </a:extLst>
          </p:cNvPr>
          <p:cNvSpPr/>
          <p:nvPr/>
        </p:nvSpPr>
        <p:spPr>
          <a:xfrm>
            <a:off x="4405251" y="5159818"/>
            <a:ext cx="2657877" cy="4098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App for Player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C91F0B1-2224-427D-A394-2B1F4559BA00}"/>
              </a:ext>
            </a:extLst>
          </p:cNvPr>
          <p:cNvCxnSpPr>
            <a:cxnSpLocks/>
          </p:cNvCxnSpPr>
          <p:nvPr/>
        </p:nvCxnSpPr>
        <p:spPr>
          <a:xfrm>
            <a:off x="3932808" y="4945780"/>
            <a:ext cx="35688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69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9DC0C4-59A0-4BD0-B622-5238EDA1FEA4}"/>
              </a:ext>
            </a:extLst>
          </p:cNvPr>
          <p:cNvSpPr/>
          <p:nvPr/>
        </p:nvSpPr>
        <p:spPr>
          <a:xfrm rot="10800000">
            <a:off x="1843086" y="0"/>
            <a:ext cx="8505825" cy="404812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66" y="2809875"/>
            <a:ext cx="7196666" cy="4048125"/>
          </a:xfrm>
          <a:prstGeom prst="triangl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4E1A7-3350-42F6-B54E-976E6AD7B2DB}"/>
              </a:ext>
            </a:extLst>
          </p:cNvPr>
          <p:cNvSpPr txBox="1"/>
          <p:nvPr/>
        </p:nvSpPr>
        <p:spPr>
          <a:xfrm>
            <a:off x="7726356" y="2809875"/>
            <a:ext cx="3732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UI Design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B5945-B6EC-4A13-90F4-CA95FDFCF0CC}"/>
              </a:ext>
            </a:extLst>
          </p:cNvPr>
          <p:cNvSpPr txBox="1"/>
          <p:nvPr/>
        </p:nvSpPr>
        <p:spPr>
          <a:xfrm>
            <a:off x="1601785" y="2921168"/>
            <a:ext cx="28638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PART 3</a:t>
            </a:r>
            <a:endParaRPr kumimoji="0" lang="ko-KR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23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400</Words>
  <Application>Microsoft Office PowerPoint</Application>
  <PresentationFormat>와이드스크린</PresentationFormat>
  <Paragraphs>388</Paragraphs>
  <Slides>28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공찬형 </dc:creator>
  <cp:lastModifiedBy>금 강현</cp:lastModifiedBy>
  <cp:revision>62</cp:revision>
  <dcterms:created xsi:type="dcterms:W3CDTF">2019-03-17T07:26:15Z</dcterms:created>
  <dcterms:modified xsi:type="dcterms:W3CDTF">2019-03-24T23:36:42Z</dcterms:modified>
</cp:coreProperties>
</file>